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70" r:id="rId2"/>
    <p:sldId id="271" r:id="rId3"/>
    <p:sldId id="259" r:id="rId4"/>
    <p:sldId id="263" r:id="rId5"/>
    <p:sldId id="262" r:id="rId6"/>
    <p:sldId id="507" r:id="rId7"/>
    <p:sldId id="508" r:id="rId8"/>
    <p:sldId id="506" r:id="rId9"/>
    <p:sldId id="462" r:id="rId10"/>
    <p:sldId id="484" r:id="rId11"/>
    <p:sldId id="509" r:id="rId12"/>
    <p:sldId id="485" r:id="rId13"/>
    <p:sldId id="286" r:id="rId14"/>
    <p:sldId id="428" r:id="rId15"/>
    <p:sldId id="429" r:id="rId16"/>
    <p:sldId id="463" r:id="rId17"/>
    <p:sldId id="486" r:id="rId18"/>
    <p:sldId id="435" r:id="rId19"/>
    <p:sldId id="436" r:id="rId20"/>
    <p:sldId id="437" r:id="rId21"/>
    <p:sldId id="487" r:id="rId22"/>
    <p:sldId id="488" r:id="rId23"/>
    <p:sldId id="510" r:id="rId24"/>
    <p:sldId id="511" r:id="rId25"/>
    <p:sldId id="512" r:id="rId26"/>
    <p:sldId id="513" r:id="rId27"/>
    <p:sldId id="514" r:id="rId28"/>
    <p:sldId id="515" r:id="rId29"/>
    <p:sldId id="516" r:id="rId30"/>
    <p:sldId id="482" r:id="rId31"/>
    <p:sldId id="440" r:id="rId32"/>
    <p:sldId id="518" r:id="rId33"/>
    <p:sldId id="517" r:id="rId34"/>
    <p:sldId id="441" r:id="rId35"/>
    <p:sldId id="442" r:id="rId36"/>
    <p:sldId id="489" r:id="rId37"/>
    <p:sldId id="490" r:id="rId38"/>
    <p:sldId id="444" r:id="rId39"/>
    <p:sldId id="495" r:id="rId40"/>
    <p:sldId id="496" r:id="rId41"/>
    <p:sldId id="503" r:id="rId42"/>
    <p:sldId id="504" r:id="rId43"/>
    <p:sldId id="505" r:id="rId44"/>
    <p:sldId id="519" r:id="rId45"/>
    <p:sldId id="501" r:id="rId46"/>
    <p:sldId id="502" r:id="rId47"/>
    <p:sldId id="258" r:id="rId4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CCF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931" autoAdjust="0"/>
    <p:restoredTop sz="70115" autoAdjust="0"/>
  </p:normalViewPr>
  <p:slideViewPr>
    <p:cSldViewPr snapToGrid="0" snapToObjects="1" showGuides="1">
      <p:cViewPr varScale="1">
        <p:scale>
          <a:sx n="125" d="100"/>
          <a:sy n="125" d="100"/>
        </p:scale>
        <p:origin x="912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F6B2F8-E390-BD4F-9ACD-789C35D23CE3}" type="datetimeFigureOut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D0A0C1-BF67-B440-B7AD-B68AAB0329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0041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jpg>
</file>

<file path=ppt/media/image20.jpg>
</file>

<file path=ppt/media/image3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FF8F81-D7B9-424E-B993-6D09B3871A4E}" type="datetimeFigureOut">
              <a:rPr lang="en-US" smtClean="0"/>
              <a:t>7/27/20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067B3-3AE6-DD4A-9E3D-C999AB3971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046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Element/querySelector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developer.mozilla.org/en-US/docs/Code_snippets/QuerySelector" TargetMode="External"/><Relationship Id="rId4" Type="http://schemas.openxmlformats.org/officeDocument/2006/relationships/hyperlink" Target="https://developer.mozilla.org/en-US/docs/Web/API/Element/querySelectorAll" TargetMode="Externa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3272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037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883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08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3931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707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7065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7599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8526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3748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328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3207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218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Check: Unit 10 - Demo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2494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Check: Unit 10 - Demo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320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Check: Unit 10 - Demo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3477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Work for simple problem, but no guaranteed that the document is parsed/presented when run main.js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506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Guaranteed that the document is parsed/presented when run main.js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0768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Guaranteed that the document is loaded when run main3.js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3285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4050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Check: Unit 10 - Practice 1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 a &lt;h1&gt; with Hello from FA text with color red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7608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152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45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Check: Unit 10 - Demo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623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7921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816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644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also some common terminology considerations to keep in mind. It's common to refer to any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Attribute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node as simply an attribute, for example, and to refer to an array of DOM nodes as a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nodeList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You'll find these terms and others to be introduced and used throughout the documentation.</a:t>
            </a:r>
          </a:p>
          <a:p>
            <a:br>
              <a:rPr lang="en-US" dirty="0"/>
            </a:b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55095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0463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7275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9515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333333"/>
                </a:solidFill>
              </a:rPr>
              <a:t>You may find examples and details by reading the documentation for the </a:t>
            </a:r>
            <a:r>
              <a:rPr lang="en-US" dirty="0">
                <a:solidFill>
                  <a:srgbClr val="3D7E9A"/>
                </a:solidFill>
                <a:hlinkClick r:id="rId3" tooltip="The querySelector() method of the Element interface returns the first element that is a descendant of the element on which it is invoked that matches the specified group of selectors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Element.querySelector()</a:t>
            </a:r>
            <a:r>
              <a:rPr lang="en-US" dirty="0">
                <a:solidFill>
                  <a:srgbClr val="333333"/>
                </a:solidFill>
              </a:rPr>
              <a:t> and </a:t>
            </a:r>
            <a:r>
              <a:rPr lang="en-US" dirty="0">
                <a:solidFill>
                  <a:srgbClr val="3D7E9A"/>
                </a:solidFill>
                <a:hlinkClick r:id="rId4" tooltip="The Element method querySelectorAll() returns a static (not live) NodeList representing a list of elements matching the specified group of selectors which are descendants of the element on which the method was called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Element.querySelectorAll()</a:t>
            </a:r>
            <a:r>
              <a:rPr lang="en-US" dirty="0">
                <a:solidFill>
                  <a:srgbClr val="333333"/>
                </a:solidFill>
              </a:rPr>
              <a:t> methods, as well as in the article </a:t>
            </a:r>
            <a:r>
              <a:rPr lang="en-US" dirty="0">
                <a:solidFill>
                  <a:srgbClr val="3D7E9A"/>
                </a:solidFill>
                <a:hlinkClick r:id="rId5" tooltip="en-US/docs/Code snippets/QuerySelector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Code snippets for querySelector</a:t>
            </a:r>
            <a:r>
              <a:rPr lang="en-US" dirty="0">
                <a:solidFill>
                  <a:srgbClr val="333333"/>
                </a:solidFill>
              </a:rPr>
              <a:t>.</a:t>
            </a:r>
          </a:p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86101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53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17485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 executing the above code, el contains the first element in the document whose ID is one of main, basic, or exclamation.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may use any CSS selectors with the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querySelector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and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querySelectorAll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 methods.</a:t>
            </a:r>
          </a:p>
          <a:p>
            <a:br>
              <a:rPr lang="en-US" dirty="0"/>
            </a:b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4237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Check Demo 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3619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 algn="l">
              <a:buAutoNum type="arabicPeriod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72708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46742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96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3758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83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5938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387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3067B3-3AE6-DD4A-9E3D-C999AB3971A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20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0"/>
            <a:ext cx="9124122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1450" y="1743789"/>
            <a:ext cx="6179344" cy="678021"/>
          </a:xfrm>
        </p:spPr>
        <p:txBody>
          <a:bodyPr>
            <a:noAutofit/>
          </a:bodyPr>
          <a:lstStyle>
            <a:lvl1pPr algn="ctr">
              <a:defRPr sz="3200">
                <a:solidFill>
                  <a:srgbClr val="FF66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" y="2571750"/>
            <a:ext cx="6179344" cy="434975"/>
          </a:xfrm>
        </p:spPr>
        <p:txBody>
          <a:bodyPr>
            <a:normAutofit/>
          </a:bodyPr>
          <a:lstStyle>
            <a:lvl1pPr marL="0" indent="0" algn="ctr">
              <a:buNone/>
              <a:defRPr sz="2000" i="1">
                <a:solidFill>
                  <a:srgbClr val="99CC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71450" y="4767263"/>
            <a:ext cx="1367315" cy="273844"/>
          </a:xfrm>
        </p:spPr>
        <p:txBody>
          <a:bodyPr/>
          <a:lstStyle/>
          <a:p>
            <a:fld id="{63A9D870-3F93-4B8A-8AC9-9D3B4FB155C2}" type="datetime1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68557" y="4767263"/>
            <a:ext cx="6139587" cy="273844"/>
          </a:xfrm>
        </p:spPr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22444" y="4767263"/>
            <a:ext cx="564356" cy="273844"/>
          </a:xfrm>
        </p:spPr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760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606" y="0"/>
            <a:ext cx="6885520" cy="644057"/>
          </a:xfrm>
        </p:spPr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63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912" y="3305176"/>
            <a:ext cx="8458199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912" y="2180035"/>
            <a:ext cx="8458199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42913" y="4767263"/>
            <a:ext cx="1203007" cy="273844"/>
          </a:xfrm>
        </p:spPr>
        <p:txBody>
          <a:bodyPr/>
          <a:lstStyle/>
          <a:p>
            <a:fld id="{95690783-B5B6-43F6-9D05-1F8793B02117}" type="datetime1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2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8606" y="900113"/>
            <a:ext cx="4217194" cy="37719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252912" cy="37719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AB3E9-7592-48AC-A218-7AC85EB51A08}" type="datetime1">
              <a:rPr lang="en-US" smtClean="0"/>
              <a:t>7/27/20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49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162" y="55784"/>
            <a:ext cx="7100888" cy="54068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161" y="858441"/>
            <a:ext cx="4271963" cy="479822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7161" y="1338261"/>
            <a:ext cx="4271963" cy="32766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00575" y="845344"/>
            <a:ext cx="4300537" cy="47982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00575" y="1325165"/>
            <a:ext cx="4300537" cy="328969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57163" y="4767263"/>
            <a:ext cx="1488758" cy="273844"/>
          </a:xfrm>
        </p:spPr>
        <p:txBody>
          <a:bodyPr/>
          <a:lstStyle/>
          <a:p>
            <a:fld id="{89809214-B0AA-40EF-B713-56DABC867509}" type="datetime1">
              <a:rPr lang="en-US" smtClean="0"/>
              <a:t>7/27/20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657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8E15-6A1B-4F98-93CA-BDA6731742CD}" type="datetime1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62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9" y="0"/>
            <a:ext cx="9124122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8606" y="0"/>
            <a:ext cx="6885519" cy="6440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605" y="850106"/>
            <a:ext cx="8622507" cy="3744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8605" y="4767263"/>
            <a:ext cx="136731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76789B-5D05-4E47-B9C1-C0FFAEB67DE3}" type="datetime1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64506" y="4767263"/>
            <a:ext cx="63722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0" y="4767263"/>
            <a:ext cx="67151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08AF7-4237-6949-8335-F63F47C2C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12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200" b="1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Font typeface="Wingdings" panose="05000000000000000000" pitchFamily="2" charset="2"/>
        <a:buChar char="ü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Document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.mozilla.org/en-US/docs/Web/API/Window/alert" TargetMode="External"/><Relationship Id="rId4" Type="http://schemas.openxmlformats.org/officeDocument/2006/relationships/hyperlink" Target="https://developer.mozilla.org/en-US/docs/Web/API/Window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Window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Document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mozilla.org/en-US/docs/Web/API/Window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Document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.mozilla.org/en-US/docs/Web/API/Document/createElement" TargetMode="External"/><Relationship Id="rId5" Type="http://schemas.openxmlformats.org/officeDocument/2006/relationships/hyperlink" Target="https://developer.mozilla.org/en-US/docs/Web/API/Element" TargetMode="External"/><Relationship Id="rId4" Type="http://schemas.openxmlformats.org/officeDocument/2006/relationships/hyperlink" Target="https://developer.mozilla.org/en-US/docs/Web/API/Node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NodeList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mozilla.org/en-US/docs/Web/API/Document/getElementsByTagName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Element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Element/querySelector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.mozilla.org/en-US/docs/Web/API/NodeList" TargetMode="External"/><Relationship Id="rId5" Type="http://schemas.openxmlformats.org/officeDocument/2006/relationships/hyperlink" Target="https://developer.mozilla.org/en-US/docs/Web/API/Element/querySelectorAll" TargetMode="External"/><Relationship Id="rId4" Type="http://schemas.openxmlformats.org/officeDocument/2006/relationships/hyperlink" Target="https://developer.mozilla.org/en-US/docs/Web/API/Element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D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m.spec.whatwg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JavaScript Essentials</a:t>
            </a: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DOM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91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10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For example, the standard DOM specifies that the </a:t>
            </a:r>
            <a:r>
              <a:rPr lang="en-US" sz="2000" dirty="0" err="1">
                <a:solidFill>
                  <a:srgbClr val="333333"/>
                </a:solidFill>
                <a:latin typeface="Arial" panose="020B0604020202020204" pitchFamily="34" charset="0"/>
              </a:rPr>
              <a:t>getElementsByTagName</a:t>
            </a: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 method in the code below must return a list of all the &lt;p&gt; elements in the document:</a:t>
            </a:r>
          </a:p>
          <a:p>
            <a:pPr marL="342900" indent="-342900">
              <a:buFont typeface="Wingdings" pitchFamily="2" charset="2"/>
              <a:buChar char="§"/>
            </a:pPr>
            <a:endParaRPr lang="en-US" sz="2000" dirty="0">
              <a:solidFill>
                <a:srgbClr val="333333"/>
              </a:solidFill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90DFA6-9459-914C-8B13-8314CC3C1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640" y="2052003"/>
            <a:ext cx="7575628" cy="254111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461571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What is a method ?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It’s another name of a function which </a:t>
            </a:r>
            <a:r>
              <a:rPr lang="en-US" sz="2000" b="1" dirty="0">
                <a:solidFill>
                  <a:srgbClr val="333333"/>
                </a:solidFill>
                <a:latin typeface="Arial" panose="020B0604020202020204" pitchFamily="34" charset="0"/>
              </a:rPr>
              <a:t>live </a:t>
            </a: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inside an object</a:t>
            </a:r>
            <a:endParaRPr lang="en-US" sz="2000" b="1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pPr marL="342900" indent="-342900">
              <a:buFont typeface="Wingdings" pitchFamily="2" charset="2"/>
              <a:buChar char="§"/>
            </a:pPr>
            <a:endParaRPr lang="en-US" sz="2000" dirty="0">
              <a:solidFill>
                <a:srgbClr val="333333"/>
              </a:solidFill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47D3A9-927C-5343-8546-B619E04A6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120" y="1873984"/>
            <a:ext cx="6499938" cy="177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47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All of the properties, methods, and events available for manipulating and creating web pages are organized into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This documentation provides an object-by-object reference to the DOM.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modern DOM is built using multiple APIs that work together.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core DOM defines the objects that fundamentally describe a document and the objects within it.</a:t>
            </a:r>
            <a:endParaRPr lang="en-US" sz="2400" dirty="0">
              <a:solidFill>
                <a:srgbClr val="33333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991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Overview – Summary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Document Object Model (DOM) is a programming interface for HTML and XML documents. </a:t>
            </a:r>
          </a:p>
          <a:p>
            <a:r>
              <a:rPr lang="en-US" dirty="0"/>
              <a:t>It represents the page so that programs can change the document structure, style, and content. </a:t>
            </a:r>
          </a:p>
          <a:p>
            <a:r>
              <a:rPr lang="en-US" dirty="0"/>
              <a:t>The DOM represents the document as nodes and objects. </a:t>
            </a:r>
          </a:p>
          <a:p>
            <a:r>
              <a:rPr lang="en-US" dirty="0"/>
              <a:t>That way, programming languages (like JavaScript) can connect to the page.</a:t>
            </a:r>
            <a:endParaRPr lang="en-US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8B440-E2B2-4B31-86A5-B73D743AFA1E}" type="datetime1">
              <a:rPr lang="en-US" smtClean="0"/>
              <a:t>7/27/20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16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spcBef>
                <a:spcPct val="20000"/>
              </a:spcBef>
              <a:defRPr/>
            </a:pPr>
            <a: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  <a:t>DOM and JavaScript</a:t>
            </a:r>
          </a:p>
        </p:txBody>
      </p:sp>
      <p:sp>
        <p:nvSpPr>
          <p:cNvPr id="6" name="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charset="0"/>
                <a:cs typeface="Arial" charset="0"/>
              </a:rPr>
              <a:t>Section 2</a:t>
            </a:r>
            <a:endParaRPr lang="vi-VN" dirty="0">
              <a:latin typeface="Arial" charset="0"/>
              <a:cs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1EF71-FC9A-4939-859D-AA6007B9A73D}" type="datetime1">
              <a:rPr lang="en-US" smtClean="0"/>
              <a:t>7/27/20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314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DOM and JavaScript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333333"/>
                </a:solidFill>
              </a:rPr>
              <a:t>In previous Demo, the code is </a:t>
            </a:r>
            <a:r>
              <a:rPr lang="en-US" sz="2000" b="1" i="1" dirty="0">
                <a:solidFill>
                  <a:srgbClr val="333333"/>
                </a:solidFill>
              </a:rPr>
              <a:t>written</a:t>
            </a:r>
            <a:r>
              <a:rPr lang="en-US" sz="2000" dirty="0">
                <a:solidFill>
                  <a:srgbClr val="333333"/>
                </a:solidFill>
              </a:rPr>
              <a:t> in JavaScript, but it </a:t>
            </a:r>
            <a:r>
              <a:rPr lang="en-US" sz="2000" b="1" i="1" dirty="0">
                <a:solidFill>
                  <a:srgbClr val="333333"/>
                </a:solidFill>
              </a:rPr>
              <a:t>uses</a:t>
            </a:r>
            <a:r>
              <a:rPr lang="en-US" sz="2000" dirty="0">
                <a:solidFill>
                  <a:srgbClr val="333333"/>
                </a:solidFill>
              </a:rPr>
              <a:t> the DOM to access the document and its elements.</a:t>
            </a:r>
          </a:p>
          <a:p>
            <a:r>
              <a:rPr lang="en-US" sz="2000" dirty="0">
                <a:solidFill>
                  <a:srgbClr val="333333"/>
                </a:solidFill>
              </a:rPr>
              <a:t>The DOM is not a programming language, but without it, the JavaScript language wouldn't have any </a:t>
            </a:r>
            <a:r>
              <a:rPr lang="en-US" sz="2000" b="1" dirty="0">
                <a:solidFill>
                  <a:srgbClr val="333333"/>
                </a:solidFill>
              </a:rPr>
              <a:t>model</a:t>
            </a:r>
            <a:r>
              <a:rPr lang="en-US" sz="2000" dirty="0">
                <a:solidFill>
                  <a:srgbClr val="333333"/>
                </a:solidFill>
              </a:rPr>
              <a:t> or </a:t>
            </a:r>
            <a:r>
              <a:rPr lang="en-US" sz="2000" b="1" dirty="0">
                <a:solidFill>
                  <a:srgbClr val="333333"/>
                </a:solidFill>
              </a:rPr>
              <a:t>notion</a:t>
            </a:r>
            <a:r>
              <a:rPr lang="en-US" sz="2000" dirty="0">
                <a:solidFill>
                  <a:srgbClr val="333333"/>
                </a:solidFill>
              </a:rPr>
              <a:t> of web pages</a:t>
            </a:r>
          </a:p>
          <a:p>
            <a:r>
              <a:rPr lang="en-US" sz="2000" dirty="0">
                <a:solidFill>
                  <a:srgbClr val="333333"/>
                </a:solidFill>
              </a:rPr>
              <a:t>HTML documents, XML documents, and their component parts (e.g. elements). </a:t>
            </a:r>
          </a:p>
          <a:p>
            <a:r>
              <a:rPr lang="en-US" sz="2000" dirty="0">
                <a:solidFill>
                  <a:srgbClr val="333333"/>
                </a:solidFill>
              </a:rPr>
              <a:t>Every element in a document can be accessed and manipulated using the DOM and a scripting language like JavaScript.</a:t>
            </a:r>
          </a:p>
        </p:txBody>
      </p:sp>
    </p:spTree>
    <p:extLst>
      <p:ext uri="{BB962C8B-B14F-4D97-AF65-F5344CB8AC3E}">
        <p14:creationId xmlns:p14="http://schemas.microsoft.com/office/powerpoint/2010/main" val="2566502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DOM and JavaScript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16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333333"/>
                </a:solidFill>
              </a:rPr>
              <a:t>In the beginning, JavaScript and the DOM were tightly intertwined, but eventually, they evolved into separate entities. </a:t>
            </a:r>
          </a:p>
          <a:p>
            <a:r>
              <a:rPr lang="en-US" sz="2000" dirty="0">
                <a:solidFill>
                  <a:srgbClr val="333333"/>
                </a:solidFill>
              </a:rPr>
              <a:t>The page content is stored in the DOM and may be accessed and manipulated via JavaScript, so that we may write this approximative equation:</a:t>
            </a:r>
          </a:p>
          <a:p>
            <a:pPr marL="0" indent="0" algn="ctr">
              <a:buNone/>
            </a:pPr>
            <a:endParaRPr lang="en-US" sz="2000" dirty="0">
              <a:solidFill>
                <a:srgbClr val="333333"/>
              </a:solidFill>
            </a:endParaRPr>
          </a:p>
          <a:p>
            <a:pPr marL="0" indent="0" algn="ctr">
              <a:buNone/>
            </a:pPr>
            <a:r>
              <a:rPr lang="en-US" sz="2000" b="1" dirty="0">
                <a:solidFill>
                  <a:srgbClr val="333333"/>
                </a:solidFill>
              </a:rPr>
              <a:t>Your Code</a:t>
            </a:r>
            <a:r>
              <a:rPr lang="en-US" sz="2000" dirty="0">
                <a:solidFill>
                  <a:srgbClr val="333333"/>
                </a:solidFill>
              </a:rPr>
              <a:t> = DOM + JavaScript</a:t>
            </a:r>
          </a:p>
        </p:txBody>
      </p:sp>
    </p:spTree>
    <p:extLst>
      <p:ext uri="{BB962C8B-B14F-4D97-AF65-F5344CB8AC3E}">
        <p14:creationId xmlns:p14="http://schemas.microsoft.com/office/powerpoint/2010/main" val="3117568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DOM and Programminng Language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333333"/>
                </a:solidFill>
              </a:rPr>
              <a:t>The DOM was designed to be </a:t>
            </a:r>
            <a:r>
              <a:rPr lang="en-US" sz="2000" b="1" dirty="0">
                <a:solidFill>
                  <a:srgbClr val="333333"/>
                </a:solidFill>
              </a:rPr>
              <a:t>independent</a:t>
            </a:r>
            <a:r>
              <a:rPr lang="en-US" sz="2000" dirty="0">
                <a:solidFill>
                  <a:srgbClr val="333333"/>
                </a:solidFill>
              </a:rPr>
              <a:t> of any particular programming language, making the structural representation of the document available from a single, consistent API. </a:t>
            </a:r>
          </a:p>
          <a:p>
            <a:r>
              <a:rPr lang="en-US" sz="2000" dirty="0">
                <a:solidFill>
                  <a:srgbClr val="333333"/>
                </a:solidFill>
              </a:rPr>
              <a:t>DOM can be </a:t>
            </a:r>
            <a:r>
              <a:rPr lang="en-US" sz="2000" b="1" dirty="0">
                <a:solidFill>
                  <a:srgbClr val="333333"/>
                </a:solidFill>
              </a:rPr>
              <a:t>built</a:t>
            </a:r>
            <a:r>
              <a:rPr lang="en-US" sz="2000" dirty="0">
                <a:solidFill>
                  <a:srgbClr val="333333"/>
                </a:solidFill>
              </a:rPr>
              <a:t> for any language, as this Python example demonstrates:</a:t>
            </a:r>
          </a:p>
          <a:p>
            <a:pPr marL="0" indent="0">
              <a:buNone/>
            </a:pPr>
            <a:endParaRPr lang="en-US" sz="2000" dirty="0">
              <a:solidFill>
                <a:srgbClr val="333333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9271DD-34D0-B04B-9A0E-A60AE23D0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111" y="2722364"/>
            <a:ext cx="5957493" cy="176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293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DOM and JavaScript </a:t>
            </a:r>
            <a:r>
              <a:rPr lang="en-US" altLang="en-US" sz="2400" dirty="0"/>
              <a:t>- Overview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333333"/>
                </a:solidFill>
              </a:rPr>
              <a:t>The DOM is not a programming language, but without it, the JavaScript language wouldn't have any model or notion of web pages</a:t>
            </a:r>
          </a:p>
          <a:p>
            <a:r>
              <a:rPr lang="en-US" sz="2000" dirty="0">
                <a:solidFill>
                  <a:srgbClr val="333333"/>
                </a:solidFill>
              </a:rPr>
              <a:t>Every </a:t>
            </a:r>
            <a:r>
              <a:rPr lang="en-US" sz="2000" b="1" dirty="0">
                <a:solidFill>
                  <a:srgbClr val="333333"/>
                </a:solidFill>
              </a:rPr>
              <a:t>element</a:t>
            </a:r>
            <a:r>
              <a:rPr lang="en-US" sz="2000" dirty="0">
                <a:solidFill>
                  <a:srgbClr val="333333"/>
                </a:solidFill>
              </a:rPr>
              <a:t> in a document is part of the </a:t>
            </a:r>
            <a:r>
              <a:rPr lang="en-US" sz="2000" b="1" dirty="0">
                <a:solidFill>
                  <a:srgbClr val="333333"/>
                </a:solidFill>
              </a:rPr>
              <a:t>document</a:t>
            </a:r>
            <a:r>
              <a:rPr lang="en-US" sz="2000" dirty="0">
                <a:solidFill>
                  <a:srgbClr val="333333"/>
                </a:solidFill>
              </a:rPr>
              <a:t> object model for that document, so they can all be accessed and manipulated using the DOM and a scripting language like JavaScript.</a:t>
            </a:r>
          </a:p>
          <a:p>
            <a:r>
              <a:rPr lang="en-US" sz="2000" dirty="0">
                <a:solidFill>
                  <a:srgbClr val="333333"/>
                </a:solidFill>
              </a:rPr>
              <a:t>The </a:t>
            </a:r>
            <a:r>
              <a:rPr lang="en-US" sz="2000" b="1" dirty="0">
                <a:solidFill>
                  <a:srgbClr val="333333"/>
                </a:solidFill>
              </a:rPr>
              <a:t>DOM</a:t>
            </a:r>
            <a:r>
              <a:rPr lang="en-US" sz="2000" dirty="0">
                <a:solidFill>
                  <a:srgbClr val="333333"/>
                </a:solidFill>
              </a:rPr>
              <a:t> was designed to be independent of any particular programming language, making the structural representation of the document available from a single, consistent API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276388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spcBef>
                <a:spcPct val="20000"/>
              </a:spcBef>
              <a:defRPr/>
            </a:pPr>
            <a: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  <a:t>Accessing the DOM</a:t>
            </a:r>
          </a:p>
        </p:txBody>
      </p:sp>
      <p:sp>
        <p:nvSpPr>
          <p:cNvPr id="6" name="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charset="0"/>
                <a:cs typeface="Arial" charset="0"/>
              </a:rPr>
              <a:t>Section 3</a:t>
            </a:r>
            <a:endParaRPr lang="vi-VN" dirty="0">
              <a:latin typeface="Arial" charset="0"/>
              <a:cs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1EF71-FC9A-4939-859D-AA6007B9A73D}" type="datetime1">
              <a:rPr lang="en-US" smtClean="0"/>
              <a:t>7/27/20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771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13A9B-4311-1942-ACB8-0AAE96A60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A6896-78E5-EB47-8B1F-92735C91CD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Overview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DOM and JavaScript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Accessing the DOM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Fundamental data types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DOM interfaces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Locating DOM elements using selectors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6622B-1770-A146-9DBF-36D31AB53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5074E-53EC-4432-BF9B-A29996D62E7F}" type="datetime1">
              <a:rPr lang="en-US" smtClean="0"/>
              <a:t>7/27/20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3AA82-EEA7-C747-876C-C92400FB5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FDB35-72A2-FA43-BB45-9FBF4C153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4695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the DOM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20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You don't have to do anything special to begin using the DOM. </a:t>
            </a:r>
          </a:p>
          <a:p>
            <a:r>
              <a:rPr lang="en-US" dirty="0">
                <a:solidFill>
                  <a:srgbClr val="333333"/>
                </a:solidFill>
              </a:rPr>
              <a:t>Different browsers have different implementations of the DOM, and these implementations exhibit varying degrees of conformance to the actual DOM standard</a:t>
            </a:r>
          </a:p>
          <a:p>
            <a:r>
              <a:rPr lang="en-US" dirty="0">
                <a:solidFill>
                  <a:srgbClr val="333333"/>
                </a:solidFill>
              </a:rPr>
              <a:t>But every web browser uses some document object model to make web pages accessible via JavaScript.</a:t>
            </a:r>
          </a:p>
        </p:txBody>
      </p:sp>
    </p:spTree>
    <p:extLst>
      <p:ext uri="{BB962C8B-B14F-4D97-AF65-F5344CB8AC3E}">
        <p14:creationId xmlns:p14="http://schemas.microsoft.com/office/powerpoint/2010/main" val="22972743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the DOM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21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/>
              <a:t>When you create a script, you can immediately begin using the API for the </a:t>
            </a:r>
            <a:r>
              <a:rPr lang="en-US" dirty="0">
                <a:hlinkClick r:id="rId3" tooltip="The Document interface represents any web page loaded in the browser and serves as an entry point into the web page's content, which is the DOM tree."/>
              </a:rPr>
              <a:t>document</a:t>
            </a:r>
            <a:r>
              <a:rPr lang="en-US" dirty="0"/>
              <a:t> or </a:t>
            </a:r>
            <a:r>
              <a:rPr lang="en-US" dirty="0">
                <a:hlinkClick r:id="rId4" tooltip="The Window interface represents a window containing a DOM document; the document property points to the DOM document loaded in that window."/>
              </a:rPr>
              <a:t>window</a:t>
            </a:r>
            <a:r>
              <a:rPr lang="en-US" dirty="0"/>
              <a:t> elements to manipulate the document itself or to get at the children of that document</a:t>
            </a:r>
          </a:p>
          <a:p>
            <a:r>
              <a:rPr lang="en-US" dirty="0"/>
              <a:t>Your DOM programming may be something as simple as the following, which displays an alert message by using the </a:t>
            </a:r>
            <a:r>
              <a:rPr lang="en-US" dirty="0">
                <a:hlinkClick r:id="rId5" tooltip="The Window.alert() method displays an alert dialog with the optional specified content and an OK button."/>
              </a:rPr>
              <a:t>alert()</a:t>
            </a:r>
            <a:r>
              <a:rPr lang="en-US" dirty="0"/>
              <a:t> function from the </a:t>
            </a:r>
            <a:r>
              <a:rPr lang="en-US" dirty="0">
                <a:hlinkClick r:id="rId4" tooltip="The Window interface represents a window containing a DOM document; the document property points to the DOM document loaded in that window."/>
              </a:rPr>
              <a:t>window</a:t>
            </a:r>
            <a:r>
              <a:rPr lang="en-US" dirty="0"/>
              <a:t> object, or it may use more sophisticated DOM methods to actually create new content, as in the longer example below.</a:t>
            </a:r>
          </a:p>
        </p:txBody>
      </p:sp>
    </p:spTree>
    <p:extLst>
      <p:ext uri="{BB962C8B-B14F-4D97-AF65-F5344CB8AC3E}">
        <p14:creationId xmlns:p14="http://schemas.microsoft.com/office/powerpoint/2010/main" val="23186825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the DOM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22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This following JavaScript will display an alert when the document is loaded (and when the whole DOM is available for use):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3D603B-C67C-9C43-9B29-35641DD6E3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" y="2101850"/>
            <a:ext cx="80645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995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the DOM in &lt;script&gt;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23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Beware when access DOM in script, you may have the following error: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5162E7-EE51-7544-8E72-C44E2482F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05" y="2257126"/>
            <a:ext cx="8605520" cy="93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9714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the DOM in &lt;script&gt;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Because in HTML we load the &lt;script&gt; tag before HTML body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0886F1-2D80-DC49-B0BA-4EF1BFFBA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184" y="1703417"/>
            <a:ext cx="7113348" cy="306384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126391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the DOM in &lt;script&gt;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To fix this problem: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Make sure the script tag is before closing &lt;/body&gt; tag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Or use </a:t>
            </a:r>
            <a:r>
              <a:rPr lang="en-US" b="1" dirty="0">
                <a:solidFill>
                  <a:srgbClr val="333333"/>
                </a:solidFill>
              </a:rPr>
              <a:t>defer</a:t>
            </a:r>
            <a:r>
              <a:rPr lang="en-US" dirty="0">
                <a:solidFill>
                  <a:srgbClr val="333333"/>
                </a:solidFill>
              </a:rPr>
              <a:t> attribute on &lt;script&gt; tag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Or wrap the code inside window.onload = function () {}</a:t>
            </a:r>
          </a:p>
        </p:txBody>
      </p:sp>
    </p:spTree>
    <p:extLst>
      <p:ext uri="{BB962C8B-B14F-4D97-AF65-F5344CB8AC3E}">
        <p14:creationId xmlns:p14="http://schemas.microsoft.com/office/powerpoint/2010/main" val="6151517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the DOM in &lt;script&gt;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26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333333"/>
                </a:solidFill>
              </a:rPr>
              <a:t>Fix 1: by add &lt;script&gt; tag before closing &lt;/body&gt; tag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77A395-217D-0943-A7C3-CB96D1EB4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5283" y="1300259"/>
            <a:ext cx="4629150" cy="3294364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7571962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the DOM in &lt;script&gt;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333333"/>
                </a:solidFill>
              </a:rPr>
              <a:t>Fix 2: by add  </a:t>
            </a:r>
            <a:r>
              <a:rPr lang="en-US" sz="2000" b="1" dirty="0">
                <a:solidFill>
                  <a:srgbClr val="333333"/>
                </a:solidFill>
              </a:rPr>
              <a:t>defer</a:t>
            </a:r>
            <a:r>
              <a:rPr lang="en-US" sz="2000" dirty="0">
                <a:solidFill>
                  <a:srgbClr val="333333"/>
                </a:solidFill>
              </a:rPr>
              <a:t> attribute to &lt;script&gt; tag (</a:t>
            </a:r>
            <a:r>
              <a:rPr lang="en-US" sz="2000" b="1" dirty="0">
                <a:solidFill>
                  <a:srgbClr val="333333"/>
                </a:solidFill>
              </a:rPr>
              <a:t>Recommended</a:t>
            </a:r>
            <a:r>
              <a:rPr lang="en-US" sz="2000" dirty="0">
                <a:solidFill>
                  <a:srgbClr val="333333"/>
                </a:solidFill>
              </a:rPr>
              <a:t>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191C2F-5D0B-BE48-8ABC-2D16868A4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153" y="1285401"/>
            <a:ext cx="5662930" cy="351527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603792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the DOM in &lt;script&gt;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333333"/>
                </a:solidFill>
              </a:rPr>
              <a:t>Fix 3: wrap the code inside window.load = function () {}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3F63B3-194F-2042-83AE-9D6BB0499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05" y="1424042"/>
            <a:ext cx="4251960" cy="302476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2EDE86-FE0E-754F-8151-59AB8F5F3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454" y="2316480"/>
            <a:ext cx="4258658" cy="12369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ECB25E-1998-1244-9D6A-C23066C54085}"/>
              </a:ext>
            </a:extLst>
          </p:cNvPr>
          <p:cNvSpPr txBox="1"/>
          <p:nvPr/>
        </p:nvSpPr>
        <p:spPr>
          <a:xfrm>
            <a:off x="6229167" y="1959174"/>
            <a:ext cx="973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main3.js</a:t>
            </a:r>
          </a:p>
        </p:txBody>
      </p:sp>
    </p:spTree>
    <p:extLst>
      <p:ext uri="{BB962C8B-B14F-4D97-AF65-F5344CB8AC3E}">
        <p14:creationId xmlns:p14="http://schemas.microsoft.com/office/powerpoint/2010/main" val="14302444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Demo 3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29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333333"/>
                </a:solidFill>
              </a:rPr>
              <a:t>Add paragraph to document using DOM and JavaScript: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0DE1D3-E511-B843-9B14-06FCDC4B4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408" y="1360170"/>
            <a:ext cx="2628900" cy="28702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82864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Lesson</a:t>
            </a:r>
            <a:r>
              <a:rPr lang="vi-V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vi-VN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bjectives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000" dirty="0"/>
              <a:t>Understand the fundamentals concepts behind DOM</a:t>
            </a:r>
          </a:p>
          <a:p>
            <a:r>
              <a:rPr lang="en-US" altLang="en-US" sz="2000" dirty="0"/>
              <a:t>Able to access DOM in JavaScript</a:t>
            </a:r>
          </a:p>
          <a:p>
            <a:r>
              <a:rPr lang="en-US" altLang="en-US" sz="2000" dirty="0"/>
              <a:t>Understand the fundamentals data type of DOM</a:t>
            </a:r>
          </a:p>
          <a:p>
            <a:r>
              <a:rPr lang="en-US" altLang="en-US" sz="2000" dirty="0"/>
              <a:t>Able to location DOM elements using selectors</a:t>
            </a:r>
          </a:p>
          <a:p>
            <a:endParaRPr lang="en-US" altLang="en-US" sz="2000" dirty="0"/>
          </a:p>
          <a:p>
            <a:endParaRPr lang="en-US" altLang="en-US" sz="2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33602-3032-40E0-910C-A05081070B9D}" type="datetime1">
              <a:rPr lang="en-US" smtClean="0"/>
              <a:t>7/27/20</a:t>
            </a:fld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8283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DOM – Practice 1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30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3ACD62-AA49-7F41-96DC-1C6EBEE6E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9262" y="811014"/>
            <a:ext cx="5042711" cy="382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0256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window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31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>
                <a:hlinkClick r:id="rId3" tooltip="The Window interface represents a window containing a DOM document; the document property points to the DOM document loaded in that window."/>
              </a:rPr>
              <a:t>window</a:t>
            </a:r>
            <a:r>
              <a:rPr lang="en-US" dirty="0"/>
              <a:t> represents the currently opened window (or browser Tab)</a:t>
            </a:r>
          </a:p>
          <a:p>
            <a:r>
              <a:rPr lang="en-US" dirty="0"/>
              <a:t>Useful properties/method: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Location: window.location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Scroll: window.scrollTo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Browser: window.navigatior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2699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window - Demo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32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/>
              <a:t>Demo accessing window object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dirty="0"/>
              <a:t>Log out current URL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dirty="0"/>
              <a:t>Navigate to another URL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dirty="0"/>
              <a:t>Scroll using JS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dirty="0"/>
              <a:t>Scroll using JS but smoth scroll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3234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Accessing the DOM - Overview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33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/>
              <a:t>You don’t have to declare anything, the DOM is provided to you by the Browser</a:t>
            </a:r>
          </a:p>
          <a:p>
            <a:r>
              <a:rPr lang="en-US" dirty="0"/>
              <a:t>Inside &lt;script&gt; tag or JavaScript file, you have access to </a:t>
            </a:r>
            <a:r>
              <a:rPr lang="en-US" dirty="0">
                <a:hlinkClick r:id="rId3" tooltip="The Document interface represents any web page loaded in the browser and serves as an entry point into the web page's content, which is the DOM tree."/>
              </a:rPr>
              <a:t>document</a:t>
            </a:r>
            <a:r>
              <a:rPr lang="en-US" dirty="0"/>
              <a:t> or </a:t>
            </a:r>
            <a:r>
              <a:rPr lang="en-US" dirty="0">
                <a:hlinkClick r:id="rId4" tooltip="The Window interface represents a window containing a DOM document; the document property points to the DOM document loaded in that window."/>
              </a:rPr>
              <a:t>window</a:t>
            </a:r>
            <a:r>
              <a:rPr lang="en-US" dirty="0"/>
              <a:t> object</a:t>
            </a:r>
          </a:p>
          <a:p>
            <a:r>
              <a:rPr lang="en-US" dirty="0">
                <a:hlinkClick r:id="rId3" tooltip="The Document interface represents any web page loaded in the browser and serves as an entry point into the web page's content, which is the DOM tree."/>
              </a:rPr>
              <a:t>document</a:t>
            </a:r>
            <a:r>
              <a:rPr lang="en-US" dirty="0"/>
              <a:t> represents the HTML document. Use this when you want to manipulate the HTML page</a:t>
            </a:r>
          </a:p>
          <a:p>
            <a:r>
              <a:rPr lang="en-US" dirty="0">
                <a:hlinkClick r:id="rId4" tooltip="The Window interface represents a window containing a DOM document; the document property points to the DOM document loaded in that window."/>
              </a:rPr>
              <a:t>window</a:t>
            </a:r>
            <a:r>
              <a:rPr lang="en-US" dirty="0"/>
              <a:t> represents the currently opened window (or browser Tab). Use this when you want to control the Browser behavior such as go to another </a:t>
            </a:r>
            <a:r>
              <a:rPr lang="en-US" dirty="0" err="1"/>
              <a:t>url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2516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  <a:t>Fundamental data types</a:t>
            </a:r>
            <a:endParaRPr lang="en-US" sz="4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charset="0"/>
                <a:cs typeface="Arial" charset="0"/>
              </a:rPr>
              <a:t>Section 4</a:t>
            </a:r>
            <a:endParaRPr lang="vi-VN" dirty="0">
              <a:latin typeface="Arial" charset="0"/>
              <a:cs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1EF71-FC9A-4939-859D-AA6007B9A73D}" type="datetime1">
              <a:rPr lang="en-US" smtClean="0"/>
              <a:t>7/27/20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6091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Fundamental data types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/>
              <a:t>This reference tries to describe the various objects and types in simple terms. </a:t>
            </a:r>
          </a:p>
          <a:p>
            <a:r>
              <a:rPr lang="en-US" dirty="0"/>
              <a:t>But there are a number of different data types being passed around the API that you should be aware of.</a:t>
            </a:r>
          </a:p>
          <a:p>
            <a:r>
              <a:rPr lang="en-US" b="1" dirty="0"/>
              <a:t>Note:</a:t>
            </a:r>
            <a:r>
              <a:rPr lang="en-US" dirty="0"/>
              <a:t> tt's common to refer to the nodes in the DOM as </a:t>
            </a:r>
            <a:r>
              <a:rPr lang="en-US" b="1" dirty="0"/>
              <a:t>Elements</a:t>
            </a:r>
            <a:r>
              <a:rPr lang="en-US" dirty="0"/>
              <a:t>, although strictly speaking not every node is an element.</a:t>
            </a:r>
            <a:br>
              <a:rPr lang="en-US" dirty="0"/>
            </a:br>
            <a:endParaRPr lang="en-US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8574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Fundamental data types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36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US" dirty="0"/>
            </a:br>
            <a:endParaRPr lang="en-US" dirty="0">
              <a:solidFill>
                <a:srgbClr val="333333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BC17A45-1718-D945-B0E5-F0650D7D6B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7406263"/>
              </p:ext>
            </p:extLst>
          </p:nvPr>
        </p:nvGraphicFramePr>
        <p:xfrm>
          <a:off x="278604" y="850105"/>
          <a:ext cx="8622507" cy="39171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285">
                  <a:extLst>
                    <a:ext uri="{9D8B030D-6E8A-4147-A177-3AD203B41FA5}">
                      <a16:colId xmlns:a16="http://schemas.microsoft.com/office/drawing/2014/main" val="3724587120"/>
                    </a:ext>
                  </a:extLst>
                </a:gridCol>
                <a:gridCol w="7667222">
                  <a:extLst>
                    <a:ext uri="{9D8B030D-6E8A-4147-A177-3AD203B41FA5}">
                      <a16:colId xmlns:a16="http://schemas.microsoft.com/office/drawing/2014/main" val="1557422633"/>
                    </a:ext>
                  </a:extLst>
                </a:gridCol>
              </a:tblGrid>
              <a:tr h="597214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  <a:latin typeface="x-locale-heading-primary"/>
                        </a:rPr>
                        <a:t>Data type (Interface)</a:t>
                      </a:r>
                    </a:p>
                  </a:txBody>
                  <a:tcPr marL="76200" marR="76200" marT="19050" marB="38100" anchor="ctr"/>
                </a:tc>
                <a:tc>
                  <a:txBody>
                    <a:bodyPr/>
                    <a:lstStyle/>
                    <a:p>
                      <a:r>
                        <a:rPr lang="en-US" sz="14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4917026"/>
                  </a:ext>
                </a:extLst>
              </a:tr>
              <a:tr h="931089">
                <a:tc>
                  <a:txBody>
                    <a:bodyPr/>
                    <a:lstStyle/>
                    <a:p>
                      <a:pPr algn="l"/>
                      <a:r>
                        <a:rPr lang="en-US" sz="1400" u="none" strike="noStrike" dirty="0">
                          <a:solidFill>
                            <a:srgbClr val="3D7E9A"/>
                          </a:solidFill>
                          <a:effectLst/>
                          <a:hlinkClick r:id="rId3" tooltip="The Document interface represents any web page loaded in the browser and serves as an entry point into the web page's content, which is the DOM tree."/>
                        </a:rPr>
                        <a:t>Document</a:t>
                      </a:r>
                      <a:endParaRPr lang="en-US" sz="1400" dirty="0">
                        <a:effectLst/>
                      </a:endParaRPr>
                    </a:p>
                  </a:txBody>
                  <a:tcPr marL="76200" marR="76200" marT="57150" marB="5715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When a member returns an object of type document (e.g., the </a:t>
                      </a:r>
                      <a:r>
                        <a:rPr lang="en-US" sz="1400" dirty="0" err="1">
                          <a:effectLst/>
                        </a:rPr>
                        <a:t>ownerDocument</a:t>
                      </a:r>
                      <a:r>
                        <a:rPr lang="en-US" sz="1400" dirty="0">
                          <a:effectLst/>
                        </a:rPr>
                        <a:t> property of an element returns the document to which it belongs), this object is the root document object itself. The </a:t>
                      </a:r>
                      <a:r>
                        <a:rPr lang="en-US" sz="1400" u="none" strike="noStrike" dirty="0">
                          <a:solidFill>
                            <a:srgbClr val="3D7E9A"/>
                          </a:solidFill>
                          <a:effectLst/>
                          <a:hlinkClick r:id="rId3"/>
                        </a:rPr>
                        <a:t>DOM document Reference</a:t>
                      </a:r>
                      <a:r>
                        <a:rPr lang="en-US" sz="1400" dirty="0">
                          <a:effectLst/>
                        </a:rPr>
                        <a:t> chapter describes the document object.</a:t>
                      </a:r>
                    </a:p>
                  </a:txBody>
                  <a:tcPr marL="76200" marR="76200" marT="57150" marB="57150" anchor="ctr"/>
                </a:tc>
                <a:extLst>
                  <a:ext uri="{0D108BD9-81ED-4DB2-BD59-A6C34878D82A}">
                    <a16:rowId xmlns:a16="http://schemas.microsoft.com/office/drawing/2014/main" val="1073225712"/>
                  </a:ext>
                </a:extLst>
              </a:tr>
              <a:tr h="667751">
                <a:tc>
                  <a:txBody>
                    <a:bodyPr/>
                    <a:lstStyle/>
                    <a:p>
                      <a:pPr algn="l"/>
                      <a:r>
                        <a:rPr lang="en-US" sz="1400" u="none" strike="noStrike">
                          <a:solidFill>
                            <a:srgbClr val="3D7E9A"/>
                          </a:solidFill>
                          <a:effectLst/>
                          <a:hlinkClick r:id="rId4" tooltip="Node is an interface from which various types of DOM API objects inherit, allowing those types to be treated similarly; for example, inheriting the same set of methods, or being testable in the same way."/>
                        </a:rPr>
                        <a:t>Node</a:t>
                      </a:r>
                      <a:endParaRPr lang="en-US" sz="1400">
                        <a:effectLst/>
                      </a:endParaRPr>
                    </a:p>
                  </a:txBody>
                  <a:tcPr marL="76200" marR="76200" marT="57150" marB="5715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Every object located within a document is a node of some kind. In an HTML document, an object can be an element node but also a text node or attribute node.</a:t>
                      </a:r>
                    </a:p>
                  </a:txBody>
                  <a:tcPr marL="76200" marR="76200" marT="57150" marB="57150" anchor="ctr"/>
                </a:tc>
                <a:extLst>
                  <a:ext uri="{0D108BD9-81ED-4DB2-BD59-A6C34878D82A}">
                    <a16:rowId xmlns:a16="http://schemas.microsoft.com/office/drawing/2014/main" val="392573226"/>
                  </a:ext>
                </a:extLst>
              </a:tr>
              <a:tr h="1721104">
                <a:tc>
                  <a:txBody>
                    <a:bodyPr/>
                    <a:lstStyle/>
                    <a:p>
                      <a:pPr algn="l"/>
                      <a:r>
                        <a:rPr lang="en-US" sz="1400" u="none" strike="noStrike">
                          <a:solidFill>
                            <a:srgbClr val="3D7E9A"/>
                          </a:solidFill>
                          <a:effectLst/>
                          <a:hlinkClick r:id="rId5" tooltip="Element is the most general base class from which all element objects (i.e. objects that represent elements) in a Document inherit. It only has methods and properties common to all kinds of elements. More specific classes inherit from Element."/>
                        </a:rPr>
                        <a:t>Element</a:t>
                      </a:r>
                      <a:endParaRPr lang="en-US" sz="1400">
                        <a:effectLst/>
                      </a:endParaRPr>
                    </a:p>
                  </a:txBody>
                  <a:tcPr marL="76200" marR="76200" marT="57150" marB="5715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effectLst/>
                        </a:rPr>
                        <a:t>The element type is based on node. It refers to an element or a node of type element returned by a member of the DOM API. </a:t>
                      </a:r>
                    </a:p>
                    <a:p>
                      <a:pPr algn="l"/>
                      <a:r>
                        <a:rPr lang="en-US" sz="1400" dirty="0">
                          <a:effectLst/>
                        </a:rPr>
                        <a:t>Rather than saying, for example, that the </a:t>
                      </a:r>
                      <a:r>
                        <a:rPr lang="en-US" sz="1400" u="none" strike="noStrike" dirty="0">
                          <a:solidFill>
                            <a:srgbClr val="3D7E9A"/>
                          </a:solidFill>
                          <a:effectLst/>
                          <a:hlinkClick r:id="rId6" tooltip="In an HTML document, the document.createElement() method creates the HTML element specified by tagName, or an HTMLUnknownElement if tagName isn't recognized."/>
                        </a:rPr>
                        <a:t>document.createElement()</a:t>
                      </a:r>
                      <a:r>
                        <a:rPr lang="en-US" sz="1400" dirty="0">
                          <a:effectLst/>
                        </a:rPr>
                        <a:t> method returns an object reference to a node</a:t>
                      </a:r>
                    </a:p>
                  </a:txBody>
                  <a:tcPr marL="76200" marR="76200" marT="57150" marB="57150" anchor="ctr"/>
                </a:tc>
                <a:extLst>
                  <a:ext uri="{0D108BD9-81ED-4DB2-BD59-A6C34878D82A}">
                    <a16:rowId xmlns:a16="http://schemas.microsoft.com/office/drawing/2014/main" val="40608235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52746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Fundamental data types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-US" dirty="0"/>
            </a:br>
            <a:endParaRPr lang="en-US" dirty="0">
              <a:solidFill>
                <a:srgbClr val="333333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BC17A45-1718-D945-B0E5-F0650D7D6B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796444"/>
              </p:ext>
            </p:extLst>
          </p:nvPr>
        </p:nvGraphicFramePr>
        <p:xfrm>
          <a:off x="278604" y="850105"/>
          <a:ext cx="8622507" cy="39171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3247">
                  <a:extLst>
                    <a:ext uri="{9D8B030D-6E8A-4147-A177-3AD203B41FA5}">
                      <a16:colId xmlns:a16="http://schemas.microsoft.com/office/drawing/2014/main" val="3724587120"/>
                    </a:ext>
                  </a:extLst>
                </a:gridCol>
                <a:gridCol w="7039260">
                  <a:extLst>
                    <a:ext uri="{9D8B030D-6E8A-4147-A177-3AD203B41FA5}">
                      <a16:colId xmlns:a16="http://schemas.microsoft.com/office/drawing/2014/main" val="1557422633"/>
                    </a:ext>
                  </a:extLst>
                </a:gridCol>
              </a:tblGrid>
              <a:tr h="668954">
                <a:tc>
                  <a:txBody>
                    <a:bodyPr/>
                    <a:lstStyle/>
                    <a:p>
                      <a:pPr algn="l"/>
                      <a:r>
                        <a:rPr lang="en-US" sz="1400" b="1" dirty="0">
                          <a:effectLst/>
                          <a:latin typeface="x-locale-heading-primary"/>
                        </a:rPr>
                        <a:t>Data type (Interface)</a:t>
                      </a:r>
                    </a:p>
                  </a:txBody>
                  <a:tcPr marL="76200" marR="76200" marT="19050" marB="38100" anchor="ctr"/>
                </a:tc>
                <a:tc>
                  <a:txBody>
                    <a:bodyPr/>
                    <a:lstStyle/>
                    <a:p>
                      <a:r>
                        <a:rPr lang="en-US" sz="14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4917026"/>
                  </a:ext>
                </a:extLst>
              </a:tr>
              <a:tr h="2222824">
                <a:tc>
                  <a:txBody>
                    <a:bodyPr/>
                    <a:lstStyle/>
                    <a:p>
                      <a:pPr algn="l"/>
                      <a:r>
                        <a:rPr lang="en-US" sz="1400" u="none" strike="noStrike">
                          <a:solidFill>
                            <a:srgbClr val="3D7E9A"/>
                          </a:solidFill>
                          <a:effectLst/>
                          <a:hlinkClick r:id="rId3" tooltip="NodeList objects are collections of nodes, usually returned by properties such as Node.childNodes and methods such as document.querySelectorAll()."/>
                        </a:rPr>
                        <a:t>NodeList</a:t>
                      </a:r>
                      <a:endParaRPr lang="en-US" sz="1400">
                        <a:effectLst/>
                      </a:endParaRPr>
                    </a:p>
                  </a:txBody>
                  <a:tcPr marL="76200" marR="76200" marT="57150" marB="57150" anchor="ctr"/>
                </a:tc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effectLst/>
                        </a:rPr>
                        <a:t>A </a:t>
                      </a:r>
                      <a:r>
                        <a:rPr lang="en-US" sz="1400" dirty="0" err="1">
                          <a:effectLst/>
                        </a:rPr>
                        <a:t>nodeList</a:t>
                      </a:r>
                      <a:r>
                        <a:rPr lang="en-US" sz="1400" dirty="0">
                          <a:effectLst/>
                        </a:rPr>
                        <a:t> is an array of elements, like the kind that is returned by the method </a:t>
                      </a:r>
                      <a:r>
                        <a:rPr lang="en-US" sz="1400" u="none" strike="noStrike" dirty="0">
                          <a:solidFill>
                            <a:srgbClr val="3D7E9A"/>
                          </a:solidFill>
                          <a:effectLst/>
                          <a:hlinkClick r:id="rId4" tooltip="returns an HTMLCollection of elements with the given tag name."/>
                        </a:rPr>
                        <a:t>document.getElementsByTagName()</a:t>
                      </a:r>
                      <a:r>
                        <a:rPr lang="en-US" sz="1400" dirty="0">
                          <a:effectLst/>
                        </a:rPr>
                        <a:t>. Items in a </a:t>
                      </a:r>
                      <a:r>
                        <a:rPr lang="en-US" sz="1400" dirty="0" err="1">
                          <a:effectLst/>
                        </a:rPr>
                        <a:t>nodeList</a:t>
                      </a:r>
                      <a:r>
                        <a:rPr lang="en-US" sz="1400" dirty="0">
                          <a:effectLst/>
                        </a:rPr>
                        <a:t> are accessed by index in either of two </a:t>
                      </a:r>
                      <a:r>
                        <a:rPr lang="en-US" sz="1400" dirty="0" err="1">
                          <a:effectLst/>
                        </a:rPr>
                        <a:t>ways:</a:t>
                      </a:r>
                    </a:p>
                    <a:p>
                      <a:pPr lvl="1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err="1">
                          <a:effectLst/>
                        </a:rPr>
                        <a:t>list.item</a:t>
                      </a:r>
                      <a:r>
                        <a:rPr lang="en-US" sz="1400" dirty="0">
                          <a:effectLst/>
                        </a:rPr>
                        <a:t>(1)</a:t>
                      </a:r>
                    </a:p>
                    <a:p>
                      <a:pPr lvl="1" algn="l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effectLst/>
                        </a:rPr>
                        <a:t>list[1]</a:t>
                      </a:r>
                    </a:p>
                    <a:p>
                      <a:pPr algn="l"/>
                      <a:r>
                        <a:rPr lang="en-US" sz="1400" dirty="0">
                          <a:effectLst/>
                        </a:rPr>
                        <a:t>These two are equivalent. In the first, item() is the single method on the </a:t>
                      </a:r>
                      <a:r>
                        <a:rPr lang="en-US" sz="1400" dirty="0" err="1">
                          <a:effectLst/>
                        </a:rPr>
                        <a:t>nodeList</a:t>
                      </a:r>
                      <a:r>
                        <a:rPr lang="en-US" sz="1400" dirty="0">
                          <a:effectLst/>
                        </a:rPr>
                        <a:t> object. The latter uses the typical array syntax to fetch the second item in the list.</a:t>
                      </a:r>
                    </a:p>
                  </a:txBody>
                  <a:tcPr marL="76200" marR="76200" marT="57150" marB="57150" anchor="ctr"/>
                </a:tc>
                <a:extLst>
                  <a:ext uri="{0D108BD9-81ED-4DB2-BD59-A6C34878D82A}">
                    <a16:rowId xmlns:a16="http://schemas.microsoft.com/office/drawing/2014/main" val="1066786031"/>
                  </a:ext>
                </a:extLst>
              </a:tr>
              <a:tr h="512689">
                <a:tc>
                  <a:txBody>
                    <a:bodyPr/>
                    <a:lstStyle/>
                    <a:p>
                      <a:pPr algn="l"/>
                      <a:endParaRPr lang="en-US" sz="1400">
                        <a:effectLst/>
                      </a:endParaRPr>
                    </a:p>
                  </a:txBody>
                  <a:tcPr marL="76200" marR="76200" marT="57150" marB="57150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>
                        <a:effectLst/>
                      </a:endParaRPr>
                    </a:p>
                  </a:txBody>
                  <a:tcPr marL="76200" marR="76200" marT="57150" marB="57150" anchor="ctr"/>
                </a:tc>
                <a:extLst>
                  <a:ext uri="{0D108BD9-81ED-4DB2-BD59-A6C34878D82A}">
                    <a16:rowId xmlns:a16="http://schemas.microsoft.com/office/drawing/2014/main" val="4166982152"/>
                  </a:ext>
                </a:extLst>
              </a:tr>
              <a:tr h="512689">
                <a:tc>
                  <a:txBody>
                    <a:bodyPr/>
                    <a:lstStyle/>
                    <a:p>
                      <a:pPr algn="l"/>
                      <a:endParaRPr lang="en-US" sz="1400">
                        <a:effectLst/>
                      </a:endParaRPr>
                    </a:p>
                  </a:txBody>
                  <a:tcPr marL="76200" marR="76200" marT="57150" marB="57150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>
                        <a:effectLst/>
                      </a:endParaRPr>
                    </a:p>
                  </a:txBody>
                  <a:tcPr marL="76200" marR="76200" marT="57150" marB="57150" anchor="ctr"/>
                </a:tc>
                <a:extLst>
                  <a:ext uri="{0D108BD9-81ED-4DB2-BD59-A6C34878D82A}">
                    <a16:rowId xmlns:a16="http://schemas.microsoft.com/office/drawing/2014/main" val="3129060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21110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Fundamental data types - Summary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/>
              <a:t>Documen, Node and Element are three most important Data Type</a:t>
            </a:r>
          </a:p>
          <a:p>
            <a:r>
              <a:rPr lang="en-US" dirty="0"/>
              <a:t>There are also some common terminology considerations to keep in mind. </a:t>
            </a:r>
          </a:p>
          <a:p>
            <a:r>
              <a:rPr lang="en-US" dirty="0"/>
              <a:t>It's common to refer to any Attribute node as simply an attribute, for example, and to refer to an array of DOM nodes as a </a:t>
            </a:r>
            <a:r>
              <a:rPr lang="en-US" dirty="0" err="1"/>
              <a:t>nodeList</a:t>
            </a:r>
            <a:r>
              <a:rPr lang="en-US" dirty="0"/>
              <a:t>. </a:t>
            </a:r>
          </a:p>
          <a:p>
            <a:r>
              <a:rPr lang="en-US" dirty="0"/>
              <a:t>You'll find these terms and others to be introduced and used throughout the documentation</a:t>
            </a:r>
          </a:p>
        </p:txBody>
      </p:sp>
    </p:spTree>
    <p:extLst>
      <p:ext uri="{BB962C8B-B14F-4D97-AF65-F5344CB8AC3E}">
        <p14:creationId xmlns:p14="http://schemas.microsoft.com/office/powerpoint/2010/main" val="9666437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spcBef>
                <a:spcPct val="20000"/>
              </a:spcBef>
              <a:defRPr/>
            </a:pPr>
            <a: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  <a:t>Locating DOM elements using selectors</a:t>
            </a:r>
          </a:p>
        </p:txBody>
      </p:sp>
      <p:sp>
        <p:nvSpPr>
          <p:cNvPr id="6" name="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GB" dirty="0">
                <a:latin typeface="Arial" charset="0"/>
                <a:cs typeface="Arial" charset="0"/>
              </a:rPr>
              <a:t>Section 5</a:t>
            </a:r>
            <a:endParaRPr lang="vi-VN" dirty="0">
              <a:latin typeface="Arial" charset="0"/>
              <a:cs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1EF71-FC9A-4939-859D-AA6007B9A73D}" type="datetime1">
              <a:rPr lang="en-US" smtClean="0"/>
              <a:t>7/27/20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53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spcBef>
                <a:spcPct val="20000"/>
              </a:spcBef>
              <a:defRPr/>
            </a:pPr>
            <a:r>
              <a:rPr lang="vi-VN" sz="2400" b="0" cap="none" dirty="0">
                <a:solidFill>
                  <a:schemeClr val="tx1">
                    <a:lumMod val="95000"/>
                    <a:lumOff val="5000"/>
                  </a:schemeClr>
                </a:solidFill>
                <a:latin typeface="Arial" charset="0"/>
                <a:ea typeface="+mn-ea"/>
                <a:cs typeface="Arial" charset="0"/>
              </a:rPr>
              <a:t>Overview</a:t>
            </a:r>
            <a:endParaRPr lang="en-US" sz="4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GB">
                <a:latin typeface="Arial" charset="0"/>
                <a:cs typeface="Arial" charset="0"/>
              </a:rPr>
              <a:t>Section 1</a:t>
            </a:r>
            <a:endParaRPr lang="vi-VN" dirty="0">
              <a:latin typeface="Arial" charset="0"/>
              <a:cs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1EF71-FC9A-4939-859D-AA6007B9A73D}" type="datetime1">
              <a:rPr lang="en-US" smtClean="0"/>
              <a:t>7/27/20</a:t>
            </a:fld>
            <a:endParaRPr lang="en-US"/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884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Locating DOM elements using selectors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40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The Selectors API provides methods that make it quick and easy to retrieve </a:t>
            </a:r>
            <a:r>
              <a:rPr lang="en-US" dirty="0">
                <a:solidFill>
                  <a:srgbClr val="3D7E9A"/>
                </a:solidFill>
                <a:hlinkClick r:id="rId3" tooltip="Element is the most general base class from which all element objects (i.e. objects that represent elements) in a Document inherit. It only has methods and properties common to all kinds of elements. More specific classes inherit from Element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Element</a:t>
            </a:r>
            <a:r>
              <a:rPr lang="en-US" dirty="0">
                <a:solidFill>
                  <a:srgbClr val="333333"/>
                </a:solidFill>
              </a:rPr>
              <a:t> nodes from the DOM by matching against a set of selectors. </a:t>
            </a:r>
          </a:p>
          <a:p>
            <a:r>
              <a:rPr lang="en-US" dirty="0">
                <a:solidFill>
                  <a:srgbClr val="333333"/>
                </a:solidFill>
              </a:rPr>
              <a:t>This is much faster than past techniques, wherein it was necessary to, for example, use a loop in JavaScript code to locate the specific items you needed to find.</a:t>
            </a:r>
          </a:p>
        </p:txBody>
      </p:sp>
    </p:spTree>
    <p:extLst>
      <p:ext uri="{BB962C8B-B14F-4D97-AF65-F5344CB8AC3E}">
        <p14:creationId xmlns:p14="http://schemas.microsoft.com/office/powerpoint/2010/main" val="36278519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Locating DOM elements using selectors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41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3D7E9A"/>
                </a:solidFill>
                <a:hlinkClick r:id="rId3" tooltip="The querySelector() method of the Element interface returns the first element that is a descendant of the element on which it is invoked that matches the specified group of selectors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querySelector()</a:t>
            </a:r>
            <a:r>
              <a:rPr lang="en-US" dirty="0">
                <a:solidFill>
                  <a:srgbClr val="3D7E9A"/>
                </a:solidFill>
              </a:rPr>
              <a:t>: </a:t>
            </a:r>
            <a:r>
              <a:rPr lang="en-US" dirty="0"/>
              <a:t>Returns the first matching </a:t>
            </a:r>
            <a:r>
              <a:rPr lang="en-US" dirty="0">
                <a:solidFill>
                  <a:srgbClr val="3D7E9A"/>
                </a:solidFill>
                <a:hlinkClick r:id="rId4" tooltip="Element is the most general base class from which all element objects (i.e. objects that represent elements) in a Document inherit. It only has methods and properties common to all kinds of elements. More specific classes inherit from Element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Element</a:t>
            </a:r>
            <a:r>
              <a:rPr lang="en-US" dirty="0"/>
              <a:t> node within the node's subtree. If no matching node is found, null is returned.</a:t>
            </a:r>
          </a:p>
          <a:p>
            <a:r>
              <a:rPr lang="en-US" dirty="0">
                <a:solidFill>
                  <a:srgbClr val="3D7E9A"/>
                </a:solidFill>
                <a:hlinkClick r:id="rId5" tooltip="The Element method querySelectorAll() returns a static (not live) NodeList representing a list of elements matching the specified group of selectors which are descendants of the element on which the method was called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querySelectorAll()</a:t>
            </a:r>
            <a:r>
              <a:rPr lang="en-US" dirty="0">
                <a:solidFill>
                  <a:srgbClr val="3D7E9A"/>
                </a:solidFill>
              </a:rPr>
              <a:t>: </a:t>
            </a:r>
            <a:r>
              <a:rPr lang="en-US" dirty="0"/>
              <a:t>Returns a </a:t>
            </a:r>
            <a:r>
              <a:rPr lang="en-US" dirty="0">
                <a:solidFill>
                  <a:srgbClr val="3D7E9A"/>
                </a:solidFill>
                <a:hlinkClick r:id="rId6" tooltip="NodeList objects are collections of nodes, usually returned by properties such as Node.childNodes and methods such as document.querySelectorAll()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NodeList</a:t>
            </a:r>
            <a:r>
              <a:rPr lang="en-US" dirty="0"/>
              <a:t> containing all matching Element nodes within the node's subtree, or an empty </a:t>
            </a:r>
            <a:r>
              <a:rPr lang="en-US" dirty="0" err="1"/>
              <a:t>NodeList</a:t>
            </a:r>
            <a:r>
              <a:rPr lang="en-US" dirty="0"/>
              <a:t> if no matches are found.</a:t>
            </a:r>
          </a:p>
          <a:p>
            <a:r>
              <a:rPr lang="en-US" b="1" dirty="0">
                <a:solidFill>
                  <a:srgbClr val="333333"/>
                </a:solidFill>
              </a:rPr>
              <a:t>Note:</a:t>
            </a:r>
            <a:r>
              <a:rPr lang="en-US" dirty="0">
                <a:solidFill>
                  <a:srgbClr val="333333"/>
                </a:solidFill>
              </a:rPr>
              <a:t> The </a:t>
            </a:r>
            <a:r>
              <a:rPr lang="en-US" dirty="0">
                <a:solidFill>
                  <a:srgbClr val="3D7E9A"/>
                </a:solidFill>
                <a:hlinkClick r:id="rId6" tooltip="NodeList objects are collections of nodes, usually returned by properties such as Node.childNodes and methods such as document.querySelectorAll()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NodeList</a:t>
            </a:r>
            <a:r>
              <a:rPr lang="en-US" dirty="0">
                <a:solidFill>
                  <a:srgbClr val="333333"/>
                </a:solidFill>
              </a:rPr>
              <a:t> returned by </a:t>
            </a:r>
            <a:r>
              <a:rPr lang="en-US" dirty="0">
                <a:solidFill>
                  <a:srgbClr val="3D7E9A"/>
                </a:solidFill>
                <a:hlinkClick r:id="rId5" tooltip="The Element method querySelectorAll() returns a static (not live) NodeList representing a list of elements matching the specified group of selectors which are descendants of the element on which the method was called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querySelectorAll()</a:t>
            </a:r>
            <a:r>
              <a:rPr lang="en-US" dirty="0">
                <a:solidFill>
                  <a:srgbClr val="333333"/>
                </a:solidFill>
              </a:rPr>
              <a:t> is not live, which means that changes in the DOM are not reflected in the collection. This is different from other DOM querying methods that return live node lists.</a:t>
            </a:r>
          </a:p>
        </p:txBody>
      </p:sp>
    </p:spTree>
    <p:extLst>
      <p:ext uri="{BB962C8B-B14F-4D97-AF65-F5344CB8AC3E}">
        <p14:creationId xmlns:p14="http://schemas.microsoft.com/office/powerpoint/2010/main" val="12331159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Locating DOM elements using selectors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42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The selector methods accept one or more comma-separated selectors to determine what element or elements should be returned. </a:t>
            </a:r>
          </a:p>
          <a:p>
            <a:r>
              <a:rPr lang="en-US" dirty="0">
                <a:solidFill>
                  <a:srgbClr val="333333"/>
                </a:solidFill>
              </a:rPr>
              <a:t>For example, to select all paragraph (p) elements in a document whose CSS class is </a:t>
            </a:r>
            <a:r>
              <a:rPr lang="en-US" b="1" dirty="0">
                <a:solidFill>
                  <a:srgbClr val="333333"/>
                </a:solidFill>
              </a:rPr>
              <a:t>either</a:t>
            </a:r>
            <a:r>
              <a:rPr lang="en-US" dirty="0">
                <a:solidFill>
                  <a:srgbClr val="333333"/>
                </a:solidFill>
              </a:rPr>
              <a:t> warning or note, you can do the following:</a:t>
            </a:r>
          </a:p>
          <a:p>
            <a:br>
              <a:rPr lang="en-US" dirty="0"/>
            </a:br>
            <a:endParaRPr lang="en-US" dirty="0">
              <a:solidFill>
                <a:srgbClr val="333333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0EAFF6-5D26-D244-AAD0-27C9B6EFF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58" y="3252193"/>
            <a:ext cx="84074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655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Locating DOM elements using selectors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43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333333"/>
                </a:solidFill>
              </a:rPr>
              <a:t>You can also query by ID. For example: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endParaRPr lang="en-US" dirty="0">
              <a:solidFill>
                <a:srgbClr val="333333"/>
              </a:solidFill>
            </a:endParaRPr>
          </a:p>
          <a:p>
            <a:endParaRPr lang="en-US" dirty="0">
              <a:solidFill>
                <a:srgbClr val="333333"/>
              </a:solidFill>
            </a:endParaRPr>
          </a:p>
          <a:p>
            <a:endParaRPr lang="en-US" dirty="0">
              <a:solidFill>
                <a:srgbClr val="333333"/>
              </a:solidFill>
            </a:endParaRPr>
          </a:p>
          <a:p>
            <a:endParaRPr lang="en-US" dirty="0">
              <a:solidFill>
                <a:srgbClr val="333333"/>
              </a:solidFill>
            </a:endParaRPr>
          </a:p>
          <a:p>
            <a:r>
              <a:rPr lang="en-US" dirty="0"/>
              <a:t>After executing the above code, el contains the first element in the document whose ID is one of main, basic, or exclamation.</a:t>
            </a:r>
          </a:p>
          <a:p>
            <a:r>
              <a:rPr lang="en-US" dirty="0"/>
              <a:t>You may use any CSS selectors with the </a:t>
            </a:r>
            <a:r>
              <a:rPr lang="en-US" b="1" dirty="0" err="1"/>
              <a:t>querySelector</a:t>
            </a:r>
            <a:r>
              <a:rPr lang="en-US" dirty="0"/>
              <a:t>() and </a:t>
            </a:r>
            <a:r>
              <a:rPr lang="en-US" b="1" dirty="0" err="1"/>
              <a:t>querySelectorAll</a:t>
            </a:r>
            <a:r>
              <a:rPr lang="en-US" dirty="0"/>
              <a:t>() methods.</a:t>
            </a:r>
            <a:endParaRPr lang="en-US" dirty="0">
              <a:solidFill>
                <a:srgbClr val="333333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0BE269-843C-2540-9E59-C7C92F209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58" y="1431579"/>
            <a:ext cx="9144000" cy="104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843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Locating DOM elements using selectors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44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Once you have selected an Element, you can do the following to it: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Change its content with (textContent or innerHTML)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Change its style with (el.style)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Change its class with (el.classList.add or el.classList.remove)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333333"/>
                </a:solidFill>
              </a:rPr>
              <a:t>Add Event listener (Unit 11)</a:t>
            </a:r>
          </a:p>
          <a:p>
            <a:r>
              <a:rPr lang="en-US" dirty="0">
                <a:solidFill>
                  <a:srgbClr val="333333"/>
                </a:solidFill>
              </a:rPr>
              <a:t>Check Demo 5</a:t>
            </a:r>
          </a:p>
          <a:p>
            <a:endParaRPr lang="en-US" dirty="0">
              <a:solidFill>
                <a:srgbClr val="333333"/>
              </a:solidFill>
            </a:endParaRPr>
          </a:p>
          <a:p>
            <a:endParaRPr lang="en-US" dirty="0">
              <a:solidFill>
                <a:srgbClr val="333333"/>
              </a:solidFill>
            </a:endParaRPr>
          </a:p>
          <a:p>
            <a:endParaRPr lang="en-US" dirty="0">
              <a:solidFill>
                <a:srgbClr val="3333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2544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Selectors API – Practice time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0BB254-AE89-694F-9070-233FC69537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605" y="850106"/>
            <a:ext cx="8622507" cy="3744517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333333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</a:endParaRPr>
          </a:p>
          <a:p>
            <a:pPr marL="457200" indent="-457200">
              <a:buAutoNum type="arabicPeriod"/>
            </a:pPr>
            <a:r>
              <a:rPr lang="en-US" sz="2000" dirty="0"/>
              <a:t>Use </a:t>
            </a:r>
            <a:r>
              <a:rPr lang="en-US" sz="2000"/>
              <a:t>querySelector() and universal selector to selects the first element in the document.body</a:t>
            </a:r>
          </a:p>
          <a:p>
            <a:pPr marL="457200" indent="-457200">
              <a:buAutoNum type="arabicPeriod"/>
            </a:pPr>
            <a:r>
              <a:rPr lang="en-US" sz="2000"/>
              <a:t>Selects all h2 elements and add background-color: #ccc to them</a:t>
            </a:r>
          </a:p>
          <a:p>
            <a:pPr marL="457200" indent="-457200">
              <a:buAutoNum type="arabicPeriod"/>
            </a:pPr>
            <a:r>
              <a:rPr lang="en-US" sz="2000" dirty="0"/>
              <a:t>Selects first element with class .menu-item and add class .active to it</a:t>
            </a:r>
          </a:p>
          <a:p>
            <a:pPr marL="457200" indent="-457200">
              <a:buAutoNum type="arabicPeriod"/>
            </a:pPr>
            <a:r>
              <a:rPr lang="en-US" sz="2000" dirty="0"/>
              <a:t>Selects the item with id #logo and change its src to another image URL (use Google image to get another image)</a:t>
            </a:r>
          </a:p>
          <a:p>
            <a:pPr marL="457200" indent="-457200">
              <a:buAutoNum type="arabicPeriod"/>
            </a:pPr>
            <a:r>
              <a:rPr lang="en-US" sz="2000"/>
              <a:t>Finds all li elements that are directly inside a &lt;ul&gt; element and change the 1</a:t>
            </a:r>
            <a:r>
              <a:rPr lang="en-US" sz="2000" baseline="30000"/>
              <a:t>st</a:t>
            </a:r>
            <a:r>
              <a:rPr lang="en-US" sz="2000"/>
              <a:t> li text to ‘Test’</a:t>
            </a:r>
            <a:endParaRPr lang="en-US" sz="2000" dirty="0"/>
          </a:p>
          <a:p>
            <a:pPr marL="0" indent="0">
              <a:buNone/>
            </a:pPr>
            <a:endParaRPr lang="en-US" dirty="0">
              <a:solidFill>
                <a:srgbClr val="333333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480DD63-E502-0B44-9414-DC3DCE4A0F9F}"/>
              </a:ext>
            </a:extLst>
          </p:cNvPr>
          <p:cNvSpPr txBox="1">
            <a:spLocks/>
          </p:cNvSpPr>
          <p:nvPr/>
        </p:nvSpPr>
        <p:spPr>
          <a:xfrm>
            <a:off x="17858" y="850106"/>
            <a:ext cx="9144000" cy="9311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chemeClr val="accent6">
                    <a:lumMod val="75000"/>
                  </a:schemeClr>
                </a:solidFill>
                <a:cs typeface="Arial"/>
              </a:rPr>
              <a:t>Practice Selectors API</a:t>
            </a:r>
          </a:p>
        </p:txBody>
      </p:sp>
    </p:spTree>
    <p:extLst>
      <p:ext uri="{BB962C8B-B14F-4D97-AF65-F5344CB8AC3E}">
        <p14:creationId xmlns:p14="http://schemas.microsoft.com/office/powerpoint/2010/main" val="42090710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/>
              <a:t>Selectors API - Overview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83FDC4-4F75-1E42-9A83-76DC7491BD8F}"/>
              </a:ext>
            </a:extLst>
          </p:cNvPr>
          <p:cNvSpPr txBox="1"/>
          <p:nvPr/>
        </p:nvSpPr>
        <p:spPr>
          <a:xfrm>
            <a:off x="572877" y="9694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60420CB-01A8-2E45-847A-223627C31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333333"/>
                </a:solidFill>
              </a:rPr>
              <a:t>Use any CSS selectors with the </a:t>
            </a:r>
            <a:r>
              <a:rPr lang="en-US" dirty="0" err="1">
                <a:solidFill>
                  <a:srgbClr val="333333"/>
                </a:solidFill>
              </a:rPr>
              <a:t>querySelector</a:t>
            </a:r>
            <a:r>
              <a:rPr lang="en-US" dirty="0">
                <a:solidFill>
                  <a:srgbClr val="333333"/>
                </a:solidFill>
              </a:rPr>
              <a:t>() and </a:t>
            </a:r>
            <a:r>
              <a:rPr lang="en-US" dirty="0" err="1">
                <a:solidFill>
                  <a:srgbClr val="333333"/>
                </a:solidFill>
              </a:rPr>
              <a:t>querySelectorAll</a:t>
            </a:r>
            <a:r>
              <a:rPr lang="en-US" dirty="0">
                <a:solidFill>
                  <a:srgbClr val="333333"/>
                </a:solidFill>
              </a:rPr>
              <a:t>() methods to locating the desired Element</a:t>
            </a:r>
          </a:p>
          <a:p>
            <a:r>
              <a:rPr lang="en-US" dirty="0"/>
              <a:t>Once you selected an Element, you can modify its text content, change its appearance or even append new Element </a:t>
            </a:r>
            <a:br>
              <a:rPr lang="en-US" dirty="0"/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583556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6600" dirty="0">
                <a:solidFill>
                  <a:schemeClr val="accent6">
                    <a:lumMod val="75000"/>
                  </a:schemeClr>
                </a:solidFill>
                <a:cs typeface="Arial"/>
              </a:rPr>
              <a:t>Thank you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310CF-D8EB-4339-A038-1E0E0D4A410F}" type="datetime1">
              <a:rPr lang="en-US" smtClean="0"/>
              <a:t>7/27/20</a:t>
            </a:fld>
            <a:endParaRPr lang="en-US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525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5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we have learned so far (about JavaScript) 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Variables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Array/Object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Conditionals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Loops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Function</a:t>
            </a:r>
            <a:br>
              <a:rPr lang="en-US" sz="2400" dirty="0"/>
            </a:br>
            <a:endParaRPr lang="en-US" sz="2400" dirty="0">
              <a:solidFill>
                <a:srgbClr val="333333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642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we have learned so far (about JavaScript) ?</a:t>
            </a:r>
            <a:br>
              <a:rPr lang="en-US" sz="2400" dirty="0"/>
            </a:br>
            <a:endParaRPr lang="en-US" sz="2400" dirty="0">
              <a:solidFill>
                <a:srgbClr val="333333"/>
              </a:solidFill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A0ED88-FFDB-174E-833A-31C02EE49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378" y="1273819"/>
            <a:ext cx="3108960" cy="349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696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we have learned so far (about JavaScript) ?</a:t>
            </a:r>
            <a:br>
              <a:rPr lang="en-US" sz="2400" dirty="0"/>
            </a:br>
            <a:endParaRPr lang="en-US" sz="2400" dirty="0">
              <a:solidFill>
                <a:srgbClr val="333333"/>
              </a:solidFill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4064E1-781F-8D46-8092-CCC0CBF26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920" y="1231936"/>
            <a:ext cx="5931493" cy="353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149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8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Arial" panose="020B0604020202020204" pitchFamily="34" charset="0"/>
              </a:rPr>
              <a:t>The Document Object Model (DOM) is a programming interface for HTML and XML documents.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Arial" panose="020B0604020202020204" pitchFamily="34" charset="0"/>
              </a:rPr>
              <a:t>It </a:t>
            </a:r>
            <a:r>
              <a:rPr lang="en-US" sz="2400" b="1" dirty="0">
                <a:solidFill>
                  <a:srgbClr val="333333"/>
                </a:solidFill>
                <a:latin typeface="Arial" panose="020B0604020202020204" pitchFamily="34" charset="0"/>
              </a:rPr>
              <a:t>represents</a:t>
            </a:r>
            <a:r>
              <a:rPr lang="en-US" sz="2400" dirty="0">
                <a:solidFill>
                  <a:srgbClr val="333333"/>
                </a:solidFill>
                <a:latin typeface="Arial" panose="020B0604020202020204" pitchFamily="34" charset="0"/>
              </a:rPr>
              <a:t> the page so that programs can change the document structure, style, and content.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33333"/>
                </a:solidFill>
                <a:latin typeface="Arial" panose="020B0604020202020204" pitchFamily="34" charset="0"/>
              </a:rPr>
              <a:t>The DOM represents the document as nodes and objects. That way, JavaScript can connect to the page.</a:t>
            </a:r>
          </a:p>
        </p:txBody>
      </p:sp>
    </p:spTree>
    <p:extLst>
      <p:ext uri="{BB962C8B-B14F-4D97-AF65-F5344CB8AC3E}">
        <p14:creationId xmlns:p14="http://schemas.microsoft.com/office/powerpoint/2010/main" val="389144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9C26C-EA9B-46F9-9E85-988B19AAD8EA}" type="datetime1">
              <a:rPr lang="en-US" smtClean="0"/>
              <a:t>7/27/20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09e-BM/DT/FSOFT - ©FPT SOFTWARE – Fresher Academy - Internal Use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08AF7-4237-6949-8335-F63F47C2C8CC}" type="slidenum">
              <a:rPr lang="en-US" smtClean="0"/>
              <a:t>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4F6CA-7D3C-4041-BC4F-6F0505FDB08C}"/>
              </a:ext>
            </a:extLst>
          </p:cNvPr>
          <p:cNvSpPr/>
          <p:nvPr/>
        </p:nvSpPr>
        <p:spPr>
          <a:xfrm>
            <a:off x="278605" y="858321"/>
            <a:ext cx="862250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The Document Object Model (DOM) represents that same document so it can be manipulated.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The DOM is an object-oriented representation of the web page, which can be modified with a scripting language such as JavaScript.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The </a:t>
            </a:r>
            <a:r>
              <a:rPr lang="en-US" sz="2000" dirty="0">
                <a:solidFill>
                  <a:srgbClr val="3D7E9A"/>
                </a:solidFill>
                <a:latin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W3C DOM</a:t>
            </a: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 and </a:t>
            </a:r>
            <a:r>
              <a:rPr lang="en-US" sz="2000" dirty="0">
                <a:solidFill>
                  <a:srgbClr val="3D7E9A"/>
                </a:solidFill>
                <a:latin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WHATWG DOM</a:t>
            </a: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 standards are implemented in most modern browsers. 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lang="en-US" sz="2000" dirty="0">
                <a:solidFill>
                  <a:srgbClr val="333333"/>
                </a:solidFill>
                <a:latin typeface="Arial" panose="020B0604020202020204" pitchFamily="34" charset="0"/>
              </a:rPr>
              <a:t>Many browsers extend the standard, so care must be exercised when using them on the web where documents may be accessed by various browsers with different DOMs.</a:t>
            </a:r>
          </a:p>
        </p:txBody>
      </p:sp>
    </p:spTree>
    <p:extLst>
      <p:ext uri="{BB962C8B-B14F-4D97-AF65-F5344CB8AC3E}">
        <p14:creationId xmlns:p14="http://schemas.microsoft.com/office/powerpoint/2010/main" val="667540646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_Internal_Cour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Template_Internal_Course</Template>
  <TotalTime>9236</TotalTime>
  <Words>3230</Words>
  <Application>Microsoft Macintosh PowerPoint</Application>
  <PresentationFormat>On-screen Show (16:9)</PresentationFormat>
  <Paragraphs>394</Paragraphs>
  <Slides>47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Wingdings</vt:lpstr>
      <vt:lpstr>x-locale-heading-primary</vt:lpstr>
      <vt:lpstr>Template_Internal_Course</vt:lpstr>
      <vt:lpstr>JavaScript Essentials</vt:lpstr>
      <vt:lpstr>Table of Contents</vt:lpstr>
      <vt:lpstr>Lesson Objectives</vt:lpstr>
      <vt:lpstr>Overview</vt:lpstr>
      <vt:lpstr>Overview</vt:lpstr>
      <vt:lpstr>Overview</vt:lpstr>
      <vt:lpstr>Overview</vt:lpstr>
      <vt:lpstr>Overview</vt:lpstr>
      <vt:lpstr>Overview</vt:lpstr>
      <vt:lpstr>Overview</vt:lpstr>
      <vt:lpstr>Overview</vt:lpstr>
      <vt:lpstr>Overview</vt:lpstr>
      <vt:lpstr>Overview – Summary</vt:lpstr>
      <vt:lpstr>DOM and JavaScript</vt:lpstr>
      <vt:lpstr>DOM and JavaScript</vt:lpstr>
      <vt:lpstr>DOM and JavaScript</vt:lpstr>
      <vt:lpstr>DOM and Programminng Language</vt:lpstr>
      <vt:lpstr>DOM and JavaScript - Overview</vt:lpstr>
      <vt:lpstr>Accessing the DOM</vt:lpstr>
      <vt:lpstr>Accessing the DOM</vt:lpstr>
      <vt:lpstr>Accessing the DOM</vt:lpstr>
      <vt:lpstr>Accessing the DOM</vt:lpstr>
      <vt:lpstr>Accessing the DOM in &lt;script&gt;</vt:lpstr>
      <vt:lpstr>Accessing the DOM in &lt;script&gt;</vt:lpstr>
      <vt:lpstr>Accessing the DOM in &lt;script&gt;</vt:lpstr>
      <vt:lpstr>Accessing the DOM in &lt;script&gt;</vt:lpstr>
      <vt:lpstr>Accessing the DOM in &lt;script&gt;</vt:lpstr>
      <vt:lpstr>Accessing the DOM in &lt;script&gt;</vt:lpstr>
      <vt:lpstr>Demo 3</vt:lpstr>
      <vt:lpstr>Accessing DOM – Practice 1</vt:lpstr>
      <vt:lpstr>Accessing window</vt:lpstr>
      <vt:lpstr>Accessing window - Demo</vt:lpstr>
      <vt:lpstr>Accessing the DOM - Overview</vt:lpstr>
      <vt:lpstr>Fundamental data types</vt:lpstr>
      <vt:lpstr>Fundamental data types</vt:lpstr>
      <vt:lpstr>Fundamental data types</vt:lpstr>
      <vt:lpstr>Fundamental data types</vt:lpstr>
      <vt:lpstr>Fundamental data types - Summary</vt:lpstr>
      <vt:lpstr>Locating DOM elements using selectors</vt:lpstr>
      <vt:lpstr>Locating DOM elements using selectors</vt:lpstr>
      <vt:lpstr>Locating DOM elements using selectors</vt:lpstr>
      <vt:lpstr>Locating DOM elements using selectors</vt:lpstr>
      <vt:lpstr>Locating DOM elements using selectors</vt:lpstr>
      <vt:lpstr>Locating DOM elements using selectors</vt:lpstr>
      <vt:lpstr>Selectors API – Practice time</vt:lpstr>
      <vt:lpstr>Selectors API - Overview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Ly Tuan Linh (FHO.FWA)</dc:creator>
  <cp:lastModifiedBy>Tran Quang Duong (FA.HN)</cp:lastModifiedBy>
  <cp:revision>3529</cp:revision>
  <dcterms:created xsi:type="dcterms:W3CDTF">2015-08-31T01:44:46Z</dcterms:created>
  <dcterms:modified xsi:type="dcterms:W3CDTF">2020-07-27T10:02:38Z</dcterms:modified>
</cp:coreProperties>
</file>

<file path=docProps/thumbnail.jpeg>
</file>